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8288000" cy="10287000"/>
  <p:notesSz cx="6858000" cy="9144000"/>
  <p:embeddedFontLst>
    <p:embeddedFont>
      <p:font typeface="Open Sans" panose="020B0606030504020204" pitchFamily="34" charset="0"/>
      <p:regular r:id="rId42"/>
    </p:embeddedFont>
    <p:embeddedFont>
      <p:font typeface="Open Sans Bold" panose="020B0604020202020204" charset="0"/>
      <p:regular r:id="rId43"/>
    </p:embeddedFont>
    <p:embeddedFont>
      <p:font typeface="Open Sans Italics" panose="020B0604020202020204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gDE3klkmtQ&amp;ab_channel=NetherlandsBachSociety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ightonandhovepsychotherapy.com/blog/understanding-sexual-fantasy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71866" y="4274503"/>
            <a:ext cx="5215334" cy="1545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 b="1" u="none" strike="noStrike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Fantazi</a:t>
            </a:r>
            <a:r>
              <a:rPr lang="cs-CZ" sz="9200" b="1" u="none" strike="noStrike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</a:t>
            </a:r>
            <a:endParaRPr lang="en-US" sz="9200" b="1" u="none" strike="noStrike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912235"/>
            <a:ext cx="16230600" cy="2395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Splývání vjemů a představ, tzv. synestézie (barvy doprovázející hudbu)</a:t>
            </a:r>
          </a:p>
          <a:p>
            <a:pPr marL="734059" lvl="1" indent="-367030" algn="l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Postrádají znak smyslovosti, jsou mnohoznačné</a:t>
            </a:r>
          </a:p>
          <a:p>
            <a:pPr marL="734059" lvl="1" indent="-367030" algn="l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Spojení představ a pohybů (zapojení svalových skupin)</a:t>
            </a:r>
          </a:p>
          <a:p>
            <a:pPr marL="734059" lvl="1" indent="-367030" algn="l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Ideomotorické děje &gt;&gt; protetické končetiny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801632" y="933450"/>
            <a:ext cx="8684736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Prolínání vjemů a představ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712085"/>
            <a:ext cx="16230600" cy="479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Jedna představa vyvolává jinou představu  -&gt; asociační zákon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Psychodiagnostika (C. G. Jung)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Asociační zákony (dle J. Forbse):</a:t>
            </a:r>
          </a:p>
          <a:p>
            <a:pPr marL="1468119" lvl="2" indent="-489373" algn="l">
              <a:lnSpc>
                <a:spcPts val="4759"/>
              </a:lnSpc>
              <a:buAutoNum type="alphaLcPeriod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zákon současnosti </a:t>
            </a:r>
          </a:p>
          <a:p>
            <a:pPr marL="1468119" lvl="2" indent="-489373" algn="l">
              <a:lnSpc>
                <a:spcPts val="4759"/>
              </a:lnSpc>
              <a:buAutoNum type="alphaLcPeriod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zákon následnosti 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Sekundární asociační zákony (dle Th. Browna):</a:t>
            </a:r>
          </a:p>
          <a:p>
            <a:pPr marL="1468119" lvl="2" indent="-489373" algn="l">
              <a:lnSpc>
                <a:spcPts val="4759"/>
              </a:lnSpc>
              <a:buAutoNum type="alphaLcPeriod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zákon novosti </a:t>
            </a:r>
          </a:p>
          <a:p>
            <a:pPr marL="1468119" lvl="2" indent="-489373" algn="l">
              <a:lnSpc>
                <a:spcPts val="4759"/>
              </a:lnSpc>
              <a:buAutoNum type="alphaLcPeriod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zákon častosti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570504" y="933450"/>
            <a:ext cx="5146993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Asociační zákon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516120"/>
            <a:ext cx="16230600" cy="1188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Nepřímé asociace (A - (B) - C)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Asociační útlum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570504" y="933450"/>
            <a:ext cx="5146993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Asociační zákon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516120"/>
            <a:ext cx="16230600" cy="1188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Spojení asociace s učením a pamětí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Učení jazyků, rozlišování předmětů...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570504" y="933450"/>
            <a:ext cx="5146993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Asociační zákon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27691" y="4632325"/>
            <a:ext cx="4432618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Asociační test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511168"/>
            <a:ext cx="16230600" cy="1197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4"/>
              </a:lnSpc>
            </a:pPr>
            <a:r>
              <a:rPr lang="en-US" sz="346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1. ramena, 2. černý, 3. vzduch,  4. bodlák, 5. maminka (Anděla), 6. široký, 7. vor, 8. Přemysl, 9. ovce, 10. kamarád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402523"/>
            <a:ext cx="16230600" cy="5415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Vědomý vztah k minulosti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Jedinečnost obsahu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Spontánní vybavování 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Kdysi x nyní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Nejedná se o kopii zážitku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Deformace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Vzpomínkové klamy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Temporalizace (kdy + kde + co)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 dětství (2-3 roky amnézie)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743972" y="933450"/>
            <a:ext cx="6800056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Vzpomínky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912235"/>
            <a:ext cx="16230600" cy="2395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První, kdo tento jev popsal &gt;&gt; Freud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Vytvoření vzpomínky &gt;&gt; vložení do období dětství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Analogické k dějepisectví starých národů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Fixace na trauma &gt;&gt; neurózy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440192" y="933450"/>
            <a:ext cx="11407616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Představa pokládána za vzpomínky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006408"/>
            <a:ext cx="16230600" cy="4207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Budoucnost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City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Přání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Drogy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Ego-vztažná motivace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„Odvrácení pozornosti” od úkolu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Přechod mezi fantazií a představami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933450"/>
            <a:ext cx="16230600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Denní snění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49073" y="933450"/>
            <a:ext cx="678985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Lze fantazii definovat?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610292"/>
            <a:ext cx="16230600" cy="2999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Fantazie je zacyklená, vše je fantazie a fantazie je vše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Fantastologie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Bez omezení a pravidel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Všezahrnující obor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Oceán idejí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889" r="-488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17925" y="933450"/>
            <a:ext cx="7052151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Fantazie v psychologii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912235"/>
            <a:ext cx="16230600" cy="2395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Obrazotvornost, která nepracuje jen se smyslovými prvky, ale i s jazykem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Oblast představ nesouhlasná s objektivním světem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Biologicky daná tendence - idealizace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Afantazie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402523"/>
            <a:ext cx="16230600" cy="5415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Tvořivá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Úniková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Plastická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Difluující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Mystická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Vědecká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Praktická a mechanická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Komercionální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Utopická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606461" y="1216835"/>
            <a:ext cx="5075079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Funkce fantazie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38225" y="3006408"/>
            <a:ext cx="16230600" cy="4207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Aglutinace 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Kombinace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Stylizace 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Schematizace 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Zvětšování či zmenšování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Symbolizace 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Magické souvislosti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902518" y="933450"/>
            <a:ext cx="8482965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Principy fantazijní činnosti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99464" y="4632325"/>
            <a:ext cx="9089073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Fantazie jako útěk od reality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46082" y="933450"/>
            <a:ext cx="12395835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Pět základních komodit lidské fantazie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706370"/>
            <a:ext cx="16230600" cy="4807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Pozitivní fantazie</a:t>
            </a:r>
          </a:p>
          <a:p>
            <a:pPr marL="1468119" lvl="2" indent="-489373" algn="just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Čas</a:t>
            </a:r>
          </a:p>
          <a:p>
            <a:pPr marL="1468119" lvl="2" indent="-489373" algn="just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Prostor</a:t>
            </a:r>
          </a:p>
          <a:p>
            <a:pPr marL="1468119" lvl="2" indent="-489373" algn="just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Hmota a energie (moc)</a:t>
            </a:r>
          </a:p>
          <a:p>
            <a:pPr marL="1468119" lvl="2" indent="-489373" algn="just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Informace </a:t>
            </a:r>
          </a:p>
          <a:p>
            <a:pPr marL="1468119" lvl="2" indent="-489373" algn="just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Ideály (dokonalost)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Opaky jsou negativními fantaziemi 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05267" y="933450"/>
            <a:ext cx="15277465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Summa phantastica - maximální lidské fantazie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610292"/>
            <a:ext cx="16230600" cy="2999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Čas - vždypřítomnost (omniexistence)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Prostor - všudypřítomnost (omniprezence)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Moc - všemohoucnost (omnipotence)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Informace - vševědoucnost (omniscience)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Ideály - všedokonalost (omniperfekce)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970189" y="2470634"/>
            <a:ext cx="12734603" cy="5953427"/>
          </a:xfrm>
          <a:custGeom>
            <a:avLst/>
            <a:gdLst/>
            <a:ahLst/>
            <a:cxnLst/>
            <a:rect l="l" t="t" r="r" b="b"/>
            <a:pathLst>
              <a:path w="12734603" h="5953427">
                <a:moveTo>
                  <a:pt x="0" y="0"/>
                </a:moveTo>
                <a:lnTo>
                  <a:pt x="12734603" y="0"/>
                </a:lnTo>
                <a:lnTo>
                  <a:pt x="12734603" y="5953427"/>
                </a:lnTo>
                <a:lnTo>
                  <a:pt x="0" y="59534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4819967"/>
            <a:ext cx="16230600" cy="1188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Fantazie podstatnou složkou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Fantazie ≠ obrazotvornost 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998369" y="933450"/>
            <a:ext cx="6291262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Fantazie a tvořivost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94133" y="933450"/>
            <a:ext cx="9299734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Fantastické knihy a knihovny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704465"/>
            <a:ext cx="16230600" cy="4811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Krása přesahující hranice reality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Pauza od reality &gt;&gt; přesunutí do jiného světa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Objevujeme nové světy, kultury...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Útěk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Emocionální vazby s postavami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Komplikované postavy  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Jazyky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Prostor pro metafory, symboliku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94133" y="933450"/>
            <a:ext cx="9299734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Fantastické knihy a knihovny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610292"/>
            <a:ext cx="16230600" cy="2999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Kdo je v cílové skupině: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Kdo se chce ponořit do fantastického světa, který nemá hranice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Kdo chce absolutní svobodu &gt;&gt; není vazan naší realitou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Jednodušší a milejší výklad konfliktu reálného světa 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Méně stereotypu, nepředvídatelné, vše možné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90799" y="933450"/>
            <a:ext cx="5506402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Sexuální fantazie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38225" y="2402523"/>
            <a:ext cx="16230600" cy="5415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Scénáře tvořeny již od dětství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Rodinný a kulturní kontext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Chtíč &gt;&gt; instinktivní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Nevyřešené a nevědomé konflikty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Sexuální vzrušení je neslučitelné s depresí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Ve fantazii bezstarostní lidé &gt;&gt; svolení se bavit bez pocitu viny 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Často matoucí a těžko pochopitelné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Každý je jiný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Čerpání z minulých traumat a jejich transformování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22813" y="4632325"/>
            <a:ext cx="8842375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Představa x fantazie x vjem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34622" y="933450"/>
            <a:ext cx="4018756" cy="1553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Náboženství</a:t>
            </a:r>
          </a:p>
          <a:p>
            <a:pPr algn="ctr">
              <a:lnSpc>
                <a:spcPts val="4759"/>
              </a:lnSpc>
            </a:pPr>
            <a:endParaRPr lang="en-US" sz="54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2402523"/>
            <a:ext cx="16230600" cy="5415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Bůh  = Summa phantastica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Fenomenologický přístup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Bere jevy jako fenomény, nesnaží se je racionálně vysvětlit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Nezabývá se jejich pravdivostí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Obraz boha/bohů, nebe/peklo...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Fantazie pomáhá formovat víru a chápání/prožívání duchovní reality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Vysvětlení nevysvětlitelného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Nadpřirozeno, mysticismus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Mytologie (Valhalla, řecká mytologie)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793875"/>
            <a:ext cx="16230600" cy="7226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Inovace, objevy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Leonardo da vinci 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Alexander Fleming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Nové technologie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Vědecké experimenty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Scénaře při epidemiích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Genetika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Inspirace sci-fi 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Empatie lekářů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Nové léky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Vesmírné výpravy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Doufáme ve změnu na představu a realitu</a:t>
            </a:r>
          </a:p>
        </p:txBody>
      </p:sp>
      <p:sp>
        <p:nvSpPr>
          <p:cNvPr id="3" name="Freeform 3"/>
          <p:cNvSpPr/>
          <p:nvPr/>
        </p:nvSpPr>
        <p:spPr>
          <a:xfrm>
            <a:off x="12128536" y="2997248"/>
            <a:ext cx="5723338" cy="4292503"/>
          </a:xfrm>
          <a:custGeom>
            <a:avLst/>
            <a:gdLst/>
            <a:ahLst/>
            <a:cxnLst/>
            <a:rect l="l" t="t" r="r" b="b"/>
            <a:pathLst>
              <a:path w="5723338" h="4292503">
                <a:moveTo>
                  <a:pt x="0" y="0"/>
                </a:moveTo>
                <a:lnTo>
                  <a:pt x="5723337" y="0"/>
                </a:lnTo>
                <a:lnTo>
                  <a:pt x="5723337" y="4292504"/>
                </a:lnTo>
                <a:lnTo>
                  <a:pt x="0" y="42925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427136" y="2788722"/>
            <a:ext cx="4179935" cy="4709557"/>
          </a:xfrm>
          <a:custGeom>
            <a:avLst/>
            <a:gdLst/>
            <a:ahLst/>
            <a:cxnLst/>
            <a:rect l="l" t="t" r="r" b="b"/>
            <a:pathLst>
              <a:path w="4179935" h="4709557">
                <a:moveTo>
                  <a:pt x="0" y="0"/>
                </a:moveTo>
                <a:lnTo>
                  <a:pt x="4179935" y="0"/>
                </a:lnTo>
                <a:lnTo>
                  <a:pt x="4179935" y="4709556"/>
                </a:lnTo>
                <a:lnTo>
                  <a:pt x="0" y="47095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5261928" y="933450"/>
            <a:ext cx="7764145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Medicíny, věda, nemoci</a:t>
            </a:r>
            <a:r>
              <a:rPr lang="en-US" sz="54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100580"/>
            <a:ext cx="16230600" cy="2999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Kreativita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Inovace, technologie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Inspirace přírodou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Futuristické projekty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Různé struktury a materiály</a:t>
            </a:r>
          </a:p>
        </p:txBody>
      </p:sp>
      <p:sp>
        <p:nvSpPr>
          <p:cNvPr id="3" name="Freeform 3"/>
          <p:cNvSpPr/>
          <p:nvPr/>
        </p:nvSpPr>
        <p:spPr>
          <a:xfrm>
            <a:off x="14004977" y="5590907"/>
            <a:ext cx="3498709" cy="3849905"/>
          </a:xfrm>
          <a:custGeom>
            <a:avLst/>
            <a:gdLst/>
            <a:ahLst/>
            <a:cxnLst/>
            <a:rect l="l" t="t" r="r" b="b"/>
            <a:pathLst>
              <a:path w="3498709" h="3849905">
                <a:moveTo>
                  <a:pt x="0" y="0"/>
                </a:moveTo>
                <a:lnTo>
                  <a:pt x="3498708" y="0"/>
                </a:lnTo>
                <a:lnTo>
                  <a:pt x="3498708" y="3849905"/>
                </a:lnTo>
                <a:lnTo>
                  <a:pt x="0" y="38499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907361" y="2081199"/>
            <a:ext cx="4596325" cy="3062301"/>
          </a:xfrm>
          <a:custGeom>
            <a:avLst/>
            <a:gdLst/>
            <a:ahLst/>
            <a:cxnLst/>
            <a:rect l="l" t="t" r="r" b="b"/>
            <a:pathLst>
              <a:path w="4596325" h="3062301">
                <a:moveTo>
                  <a:pt x="0" y="0"/>
                </a:moveTo>
                <a:lnTo>
                  <a:pt x="4596324" y="0"/>
                </a:lnTo>
                <a:lnTo>
                  <a:pt x="4596324" y="3062301"/>
                </a:lnTo>
                <a:lnTo>
                  <a:pt x="0" y="30623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422698" y="2081199"/>
            <a:ext cx="4001265" cy="3062301"/>
          </a:xfrm>
          <a:custGeom>
            <a:avLst/>
            <a:gdLst/>
            <a:ahLst/>
            <a:cxnLst/>
            <a:rect l="l" t="t" r="r" b="b"/>
            <a:pathLst>
              <a:path w="4001265" h="3062301">
                <a:moveTo>
                  <a:pt x="0" y="0"/>
                </a:moveTo>
                <a:lnTo>
                  <a:pt x="4001265" y="0"/>
                </a:lnTo>
                <a:lnTo>
                  <a:pt x="4001265" y="3062301"/>
                </a:lnTo>
                <a:lnTo>
                  <a:pt x="0" y="30623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8422698" y="5590907"/>
            <a:ext cx="5032555" cy="3849905"/>
          </a:xfrm>
          <a:custGeom>
            <a:avLst/>
            <a:gdLst/>
            <a:ahLst/>
            <a:cxnLst/>
            <a:rect l="l" t="t" r="r" b="b"/>
            <a:pathLst>
              <a:path w="5032555" h="3849905">
                <a:moveTo>
                  <a:pt x="0" y="0"/>
                </a:moveTo>
                <a:lnTo>
                  <a:pt x="5032556" y="0"/>
                </a:lnTo>
                <a:lnTo>
                  <a:pt x="5032556" y="3849905"/>
                </a:lnTo>
                <a:lnTo>
                  <a:pt x="0" y="38499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028700" y="5590907"/>
            <a:ext cx="6844275" cy="3849905"/>
          </a:xfrm>
          <a:custGeom>
            <a:avLst/>
            <a:gdLst/>
            <a:ahLst/>
            <a:cxnLst/>
            <a:rect l="l" t="t" r="r" b="b"/>
            <a:pathLst>
              <a:path w="6844275" h="3849905">
                <a:moveTo>
                  <a:pt x="0" y="0"/>
                </a:moveTo>
                <a:lnTo>
                  <a:pt x="6844275" y="0"/>
                </a:lnTo>
                <a:lnTo>
                  <a:pt x="6844275" y="3849905"/>
                </a:lnTo>
                <a:lnTo>
                  <a:pt x="0" y="38499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7134384" y="933450"/>
            <a:ext cx="4019233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Architektura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92974" y="2110133"/>
            <a:ext cx="6294824" cy="3540838"/>
          </a:xfrm>
          <a:custGeom>
            <a:avLst/>
            <a:gdLst/>
            <a:ahLst/>
            <a:cxnLst/>
            <a:rect l="l" t="t" r="r" b="b"/>
            <a:pathLst>
              <a:path w="6294824" h="3540838">
                <a:moveTo>
                  <a:pt x="0" y="0"/>
                </a:moveTo>
                <a:lnTo>
                  <a:pt x="6294824" y="0"/>
                </a:lnTo>
                <a:lnTo>
                  <a:pt x="6294824" y="3540838"/>
                </a:lnTo>
                <a:lnTo>
                  <a:pt x="0" y="35408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992974" y="5898621"/>
            <a:ext cx="6294824" cy="3767942"/>
          </a:xfrm>
          <a:custGeom>
            <a:avLst/>
            <a:gdLst/>
            <a:ahLst/>
            <a:cxnLst/>
            <a:rect l="l" t="t" r="r" b="b"/>
            <a:pathLst>
              <a:path w="6294824" h="3767942">
                <a:moveTo>
                  <a:pt x="0" y="0"/>
                </a:moveTo>
                <a:lnTo>
                  <a:pt x="6294824" y="0"/>
                </a:lnTo>
                <a:lnTo>
                  <a:pt x="6294824" y="3767942"/>
                </a:lnTo>
                <a:lnTo>
                  <a:pt x="0" y="37679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727" r="-18308" b="-110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428729" y="5898621"/>
            <a:ext cx="5655447" cy="3767942"/>
          </a:xfrm>
          <a:custGeom>
            <a:avLst/>
            <a:gdLst/>
            <a:ahLst/>
            <a:cxnLst/>
            <a:rect l="l" t="t" r="r" b="b"/>
            <a:pathLst>
              <a:path w="5655447" h="3767942">
                <a:moveTo>
                  <a:pt x="0" y="0"/>
                </a:moveTo>
                <a:lnTo>
                  <a:pt x="5655447" y="0"/>
                </a:lnTo>
                <a:lnTo>
                  <a:pt x="5655447" y="3767942"/>
                </a:lnTo>
                <a:lnTo>
                  <a:pt x="0" y="37679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7017544" y="933450"/>
            <a:ext cx="4252912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Gastronomie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428729" y="3165495"/>
            <a:ext cx="16230600" cy="1788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Molekulární gastronomie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Inspirace přírodou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23925"/>
            <a:ext cx="16230600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Hudba, zpěv (fantasia)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781515"/>
            <a:ext cx="16230600" cy="5498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Hudební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žánr</a:t>
            </a:r>
            <a:endParaRPr lang="en-US" sz="33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Volná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forma,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improvizace</a:t>
            </a:r>
            <a:endParaRPr lang="en-US" sz="33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Kreativita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emoce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Předvedení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umu</a:t>
            </a:r>
            <a:endParaRPr lang="en-US" sz="33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Většinou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pro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instrumentální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sóla</a:t>
            </a:r>
            <a:endParaRPr lang="en-US" sz="33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 16. a 17.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století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hlavně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fugy</a:t>
            </a:r>
            <a:endParaRPr lang="en-US" sz="33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Často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pouze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část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skladby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jako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protiklad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k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velmi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struktorovanému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zbytku</a:t>
            </a:r>
            <a:endParaRPr lang="en-US" sz="33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2"/>
              </a:rPr>
              <a:t>https://www.youtube.com/watch?v=tgDE3klkmtQ&amp;ab_channel=NetherlandsBachSociety</a:t>
            </a:r>
            <a:endParaRPr lang="cs-CZ" sz="33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33450"/>
            <a:ext cx="16230600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Sny a snění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912235"/>
            <a:ext cx="16230600" cy="2395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Tzv. snové představy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Snění v REM (emocionální) x NREM fáze (klidnější)l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 co?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Zapamatování, pokud se člověk probudí v průběhu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63857" y="933450"/>
            <a:ext cx="3560286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Halucinace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1793875"/>
            <a:ext cx="16230600" cy="7830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Vznikají v CNS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Porucha vnímání okolní reality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Zrakové, sluchové, čichové, hmatové i chuťové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Příčiny/druhy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Při usínání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Epilepsie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Migréna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Schizofrenie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Delirium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Drogy a alkohol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Parkinsonova choroba, nemoc s Lewyho tělísky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Další organická onemocnění mozku (roztroušená skleróza, nádory, ...)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Narušení vnitřního prostředí organismu (horečka, dehydratace, ...)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80969" y="4604838"/>
            <a:ext cx="5326063" cy="963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19"/>
              </a:lnSpc>
              <a:spcBef>
                <a:spcPct val="0"/>
              </a:spcBef>
            </a:pPr>
            <a:r>
              <a:rPr lang="en-US" sz="558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Cvičení fantazie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400" y="0"/>
            <a:ext cx="184404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356" b="-2235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214144" y="4350703"/>
            <a:ext cx="7859713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Děkuji za pozornost &lt;3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3689" y="537527"/>
            <a:ext cx="1987643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Zdroje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85147" y="1381636"/>
            <a:ext cx="16074153" cy="8213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Literatura:</a:t>
            </a:r>
          </a:p>
          <a:p>
            <a:pPr algn="l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KUBÁT, Jan. Summa phantastica: manifest fantastologie. Praha: Jan Kubát, [2018]. ISBN 978-80-906257-1-6.</a:t>
            </a:r>
          </a:p>
          <a:p>
            <a:pPr algn="l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NAKONEČNÝ, Milan. Základy psychologie. Praha: Academia, 1998. ISBN 80-200-0689-3.</a:t>
            </a:r>
          </a:p>
          <a:p>
            <a:pPr algn="l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NAKONEČNÝ, Milan. Umění a psychoanalýza. [Praha]: Malvern, 2022. ISBN 978-80-7530-380-6.</a:t>
            </a:r>
          </a:p>
          <a:p>
            <a:pPr algn="l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PECHOVÁ, Olga. Psychologie náboženství: Úvod do psychologie náboženství (str. 7-30). Monografie. Olomouc: Univerzita Palackého v Olomouci, 2011. ISBN 978-80-244-2927-4.</a:t>
            </a:r>
          </a:p>
          <a:p>
            <a:pPr algn="l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Internet:</a:t>
            </a:r>
          </a:p>
          <a:p>
            <a:pPr algn="l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2" tooltip="https://www.brightonandhovepsychotherapy.com/blog/understanding-sexual-fantasy/"/>
              </a:rPr>
              <a:t>https://www.brightonandhovepsychotherapy.com/blog/understanding-sexual-fantasy/</a:t>
            </a:r>
          </a:p>
          <a:p>
            <a:pPr algn="l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https://www.stefajir.cz/halucinace</a:t>
            </a:r>
          </a:p>
          <a:p>
            <a:pPr algn="l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https://www.nileslibrary.org/why-is-fantasy-such-a-popular-genre</a:t>
            </a:r>
          </a:p>
          <a:p>
            <a:pPr algn="l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https://citaty.net/citaty/1974873-john-lennon-realita-ponechava-hodne-na-fantazii/</a:t>
            </a:r>
          </a:p>
          <a:p>
            <a:pPr algn="l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https://www.spanek.psychoweb.cz/sny-sneni.php</a:t>
            </a:r>
          </a:p>
          <a:p>
            <a:pPr algn="l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https://www.neurologiepropraxi.cz/pdfs/neu/2002/03/07.pdf</a:t>
            </a:r>
          </a:p>
          <a:p>
            <a:pPr algn="l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https://sancedetem.cz/nejcastejsi-psychicke-problemy-v-dospivani</a:t>
            </a:r>
          </a:p>
          <a:p>
            <a:pPr algn="l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https://www.koucaporadce.cz/l/obranne-mechanismy/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639060"/>
            <a:ext cx="8115300" cy="360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Dva základní druhy myšlení </a:t>
            </a:r>
          </a:p>
          <a:p>
            <a:pPr marL="1468119" lvl="2" indent="-489373" algn="l">
              <a:lnSpc>
                <a:spcPts val="4759"/>
              </a:lnSpc>
              <a:spcBef>
                <a:spcPct val="0"/>
              </a:spcBef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Iracionální  </a:t>
            </a:r>
          </a:p>
          <a:p>
            <a:pPr marL="1468119" lvl="2" indent="-489373" algn="l">
              <a:lnSpc>
                <a:spcPts val="4759"/>
              </a:lnSpc>
              <a:spcBef>
                <a:spcPct val="0"/>
              </a:spcBef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Racionální</a:t>
            </a:r>
          </a:p>
          <a:p>
            <a:pPr marL="734059" lvl="1" indent="-367030" algn="l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Dva základní druhy myšlenek </a:t>
            </a:r>
          </a:p>
          <a:p>
            <a:pPr marL="1468119" lvl="2" indent="-489373" algn="l">
              <a:lnSpc>
                <a:spcPts val="4759"/>
              </a:lnSpc>
              <a:spcBef>
                <a:spcPct val="0"/>
              </a:spcBef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Představa</a:t>
            </a:r>
          </a:p>
          <a:p>
            <a:pPr marL="1468119" lvl="2" indent="-489373" algn="l">
              <a:lnSpc>
                <a:spcPts val="4759"/>
              </a:lnSpc>
              <a:spcBef>
                <a:spcPct val="0"/>
              </a:spcBef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Fantazie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933450"/>
            <a:ext cx="16230600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Myšlenky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451506" y="2639060"/>
            <a:ext cx="7807794" cy="6015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Další druhy myšlenek 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Vzpomínky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Nápady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Ideje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Kreace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Přání a touhy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Vnitřní obrazy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Sny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Asociace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41070" y="962025"/>
            <a:ext cx="3047365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Zdroje obrázků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1537970"/>
            <a:ext cx="16230600" cy="7870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https://www.meatspace.cz/site/assets/files/1109/33386-gallery1-fkivw.0x600.jpg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https://slevomat.sgcdn.cz/images/t/1280x640c/12/49/12493480-366d71.webp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https://upload.wikimedia.org/wikipedia/commons/thumb/7/75/Eden_project.JPG/1200px-Eden_project.JPG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https://images.adsttc.com/media/images/5038/18f0/28ba/0d59/9b00/0e44/newsletter/stringio.jpg?1414199119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https://i.insider.com/5298b05a6bb3f78a0fd21775?width=640&amp;format=jpeg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https://maldivesfloatingcity.com/wp-content/uploads/2021/03/Maldivesfloatingcity-Main-Render-2021.jpg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https://www.drevostavitel.cz/galerie/clanky/57/metropol-parasol-obrazek.jpg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https://franklloydwright.org/wp-content/uploads/2017/01/Falling-Water.jpg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https://www.jezcivkleci.cz/JVK/letajici_kolo_03.jpg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https://images.adsttc.com/media/images/5254/4190/e8e4/4eff/0200/06cf/medium_jpg/sfpassio.jpg?1381253501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https://www.thevalleycornwall.co.uk/wp-content/uploads/2018/10/eden-feature.jpg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https://images.adsttc.com/media/images/5038/18f0/28ba/0d59/9b00/0e44/newsletter/stringio.jpg?1414199119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https://maldivesfloatingcity.com/wp-content/uploads/2021/03/Maldivesfloatingcity-Main-Render-2021.jpg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https://assets.arlingtonmagazine.com/2024/10/2022-10-9-Fallingwater-006.jpg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https://tisicereceptu.cz/wp-content/uploads/2019/08/untitled-png_201601211549126295.png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46181" y="933450"/>
            <a:ext cx="3195638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Představy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312160"/>
            <a:ext cx="16230600" cy="3596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Centrální původ - v mysli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Vjemy - periferní původ v činnosti smyslových orgánů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S. L. Rubinštejn 1967</a:t>
            </a:r>
          </a:p>
          <a:p>
            <a:pPr algn="ctr">
              <a:lnSpc>
                <a:spcPts val="4759"/>
              </a:lnSpc>
            </a:pPr>
            <a:r>
              <a:rPr lang="en-US" sz="3399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"Představa je reprodukovaný obraz předmětu, založený na naší minulé zkušenosti."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Hlavní roli hraje paměť 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308350"/>
            <a:ext cx="16230600" cy="360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Představy jednotlivin</a:t>
            </a:r>
          </a:p>
          <a:p>
            <a:pPr marL="734059" lvl="1" indent="-367030" algn="l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Představy obecné</a:t>
            </a:r>
          </a:p>
          <a:p>
            <a:pPr marL="734059" lvl="1" indent="-367030" algn="l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Představy různých modalit </a:t>
            </a:r>
          </a:p>
          <a:p>
            <a:pPr marL="734059" lvl="1" indent="-367030" algn="l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Představové komplexy</a:t>
            </a:r>
          </a:p>
          <a:p>
            <a:pPr marL="734059" lvl="1" indent="-367030" algn="l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Odvozené představy  </a:t>
            </a:r>
          </a:p>
          <a:p>
            <a:pPr marL="734059" lvl="1" indent="-367030" algn="l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Fantazijní představy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546181" y="933450"/>
            <a:ext cx="3195638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Představy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940240"/>
            <a:ext cx="16230600" cy="2339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6407" lvl="1" indent="-358204" algn="l">
              <a:lnSpc>
                <a:spcPts val="4645"/>
              </a:lnSpc>
              <a:spcBef>
                <a:spcPct val="0"/>
              </a:spcBef>
              <a:buFont typeface="Arial"/>
              <a:buChar char="•"/>
            </a:pPr>
            <a:r>
              <a:rPr lang="en-US" sz="331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Střídají a doplňují vnímání </a:t>
            </a:r>
          </a:p>
          <a:p>
            <a:pPr marL="716407" lvl="1" indent="-358204" algn="l">
              <a:lnSpc>
                <a:spcPts val="4645"/>
              </a:lnSpc>
              <a:spcBef>
                <a:spcPct val="0"/>
              </a:spcBef>
              <a:buFont typeface="Arial"/>
              <a:buChar char="•"/>
            </a:pPr>
            <a:r>
              <a:rPr lang="en-US" sz="331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Účelné doplňování vjemů či percepcí řízené činnosti (plnění úkolů)</a:t>
            </a:r>
          </a:p>
          <a:p>
            <a:pPr marL="716407" lvl="1" indent="-358204" algn="l">
              <a:lnSpc>
                <a:spcPts val="4645"/>
              </a:lnSpc>
              <a:spcBef>
                <a:spcPct val="0"/>
              </a:spcBef>
              <a:buFont typeface="Arial"/>
              <a:buChar char="•"/>
            </a:pPr>
            <a:r>
              <a:rPr lang="en-US" sz="331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Minulost (vzpomínky)</a:t>
            </a:r>
          </a:p>
          <a:p>
            <a:pPr marL="716407" lvl="1" indent="-358204" algn="l">
              <a:lnSpc>
                <a:spcPts val="4645"/>
              </a:lnSpc>
              <a:spcBef>
                <a:spcPct val="0"/>
              </a:spcBef>
              <a:buFont typeface="Arial"/>
              <a:buChar char="•"/>
            </a:pPr>
            <a:r>
              <a:rPr lang="en-US" sz="331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Budoucnost (plánování)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989332" y="933450"/>
            <a:ext cx="2309336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Funkce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614102"/>
            <a:ext cx="16230600" cy="2388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Tok představ má povahu hry (motivován radostí z nových zážitkových možností)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Představa cíle, změna v subjektu  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39774" y="933450"/>
            <a:ext cx="9208452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Schönpflug a Schönpflugová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7750" y="4214177"/>
            <a:ext cx="16230600" cy="1791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Doznívání vjemů, tzv. následný obraz </a:t>
            </a:r>
          </a:p>
          <a:p>
            <a:pPr marL="734059" lvl="1" indent="-367030" algn="l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Eidetické obrazy</a:t>
            </a:r>
          </a:p>
          <a:p>
            <a:pPr marL="734059" lvl="1" indent="-367030" algn="l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Fotografická paměť (E. Jaensch) - často zaniká s dospělostí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801632" y="933450"/>
            <a:ext cx="8684736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Prolínání vjemů a představ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1394</Words>
  <Application>Microsoft Office PowerPoint</Application>
  <PresentationFormat>Vlastní</PresentationFormat>
  <Paragraphs>253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6" baseType="lpstr">
      <vt:lpstr>Arial</vt:lpstr>
      <vt:lpstr>Calibri</vt:lpstr>
      <vt:lpstr>Open Sans Bold</vt:lpstr>
      <vt:lpstr>Open Sans</vt:lpstr>
      <vt:lpstr>Open Sans Italics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Fantazie</dc:title>
  <cp:lastModifiedBy>Kateřina Michálková</cp:lastModifiedBy>
  <cp:revision>2</cp:revision>
  <dcterms:created xsi:type="dcterms:W3CDTF">2006-08-16T00:00:00Z</dcterms:created>
  <dcterms:modified xsi:type="dcterms:W3CDTF">2024-11-30T13:32:06Z</dcterms:modified>
  <dc:identifier>DAGUMcE1lks</dc:identifier>
</cp:coreProperties>
</file>